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8" r:id="rId2"/>
    <p:sldId id="261" r:id="rId3"/>
    <p:sldId id="262" r:id="rId4"/>
    <p:sldId id="259" r:id="rId5"/>
    <p:sldId id="269" r:id="rId6"/>
    <p:sldId id="273" r:id="rId7"/>
    <p:sldId id="276" r:id="rId8"/>
    <p:sldId id="277" r:id="rId9"/>
    <p:sldId id="281" r:id="rId10"/>
    <p:sldId id="28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Resize of slide0023_image001"/>
          <p:cNvPicPr>
            <a:picLocks noGrp="1" noChangeAspect="1" noChangeArrowheads="1"/>
          </p:cNvPicPr>
          <p:nvPr>
            <p:ph idx="1"/>
          </p:nvPr>
        </p:nvPicPr>
        <p:blipFill>
          <a:blip r:embed="rId2">
            <a:extLst>
              <a:ext uri="{BEBA8EAE-BF5A-486C-A8C5-ECC9F3942E4B}">
                <a14:imgProps xmlns:a14="http://schemas.microsoft.com/office/drawing/2010/main" xmlns="">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a:xfrm>
            <a:off x="0" y="0"/>
            <a:ext cx="9144000" cy="6858000"/>
          </a:xfrm>
          <a:prstGeom prst="rect">
            <a:avLst/>
          </a:prstGeom>
          <a:gradFill>
            <a:gsLst>
              <a:gs pos="0">
                <a:schemeClr val="bg1"/>
              </a:gs>
              <a:gs pos="0">
                <a:srgbClr val="85C2FF"/>
              </a:gs>
              <a:gs pos="98000">
                <a:srgbClr val="C4D6EB"/>
              </a:gs>
              <a:gs pos="100000">
                <a:srgbClr val="FFEBFA"/>
              </a:gs>
            </a:gsLst>
            <a:lin ang="13500000" scaled="0"/>
          </a:gradFill>
          <a:ln w="9525">
            <a:gradFill flip="none" rotWithShape="1">
              <a:gsLst>
                <a:gs pos="0">
                  <a:srgbClr val="FFEFD1"/>
                </a:gs>
                <a:gs pos="64999">
                  <a:srgbClr val="F0EBD5"/>
                </a:gs>
                <a:gs pos="100000">
                  <a:srgbClr val="D1C39F"/>
                </a:gs>
              </a:gsLst>
              <a:lin ang="13500000" scaled="0"/>
              <a:tileRect/>
            </a:gradFill>
            <a:miter lim="800000"/>
            <a:headEnd/>
            <a:tailEnd/>
          </a:ln>
        </p:spPr>
      </p:pic>
      <p:sp>
        <p:nvSpPr>
          <p:cNvPr id="5" name="Rectangle 4"/>
          <p:cNvSpPr/>
          <p:nvPr/>
        </p:nvSpPr>
        <p:spPr>
          <a:xfrm>
            <a:off x="1371600" y="609600"/>
            <a:ext cx="7315200" cy="1077218"/>
          </a:xfrm>
          <a:prstGeom prst="rect">
            <a:avLst/>
          </a:prstGeom>
        </p:spPr>
        <p:txBody>
          <a:bodyPr wrap="square">
            <a:spAutoFit/>
          </a:bodyPr>
          <a:lstStyle/>
          <a:p>
            <a:r>
              <a:rPr lang="en-US" sz="3200" b="1" dirty="0" smtClean="0">
                <a:solidFill>
                  <a:schemeClr val="accent5">
                    <a:lumMod val="75000"/>
                  </a:schemeClr>
                </a:solidFill>
                <a:latin typeface="Monotype Corsiva" pitchFamily="66" charset="0"/>
                <a:cs typeface="Mongolian Baiti" pitchFamily="66" charset="0"/>
              </a:rPr>
              <a:t>“ The </a:t>
            </a:r>
            <a:r>
              <a:rPr lang="en-US" sz="3200" b="1" dirty="0" err="1" smtClean="0">
                <a:solidFill>
                  <a:schemeClr val="accent5">
                    <a:lumMod val="75000"/>
                  </a:schemeClr>
                </a:solidFill>
                <a:latin typeface="Monotype Corsiva" pitchFamily="66" charset="0"/>
                <a:cs typeface="Mongolian Baiti" pitchFamily="66" charset="0"/>
              </a:rPr>
              <a:t>roumanian</a:t>
            </a:r>
            <a:r>
              <a:rPr lang="en-US" sz="3200" b="1" dirty="0" smtClean="0">
                <a:solidFill>
                  <a:schemeClr val="accent5">
                    <a:lumMod val="75000"/>
                  </a:schemeClr>
                </a:solidFill>
                <a:latin typeface="Monotype Corsiva" pitchFamily="66" charset="0"/>
                <a:cs typeface="Mongolian Baiti" pitchFamily="66" charset="0"/>
              </a:rPr>
              <a:t>  village/city from the 19</a:t>
            </a:r>
            <a:r>
              <a:rPr lang="en-US" sz="3200" b="1" baseline="30000" dirty="0" smtClean="0">
                <a:solidFill>
                  <a:schemeClr val="accent5">
                    <a:lumMod val="75000"/>
                  </a:schemeClr>
                </a:solidFill>
                <a:latin typeface="Monotype Corsiva" pitchFamily="66" charset="0"/>
                <a:cs typeface="Mongolian Baiti" pitchFamily="66" charset="0"/>
              </a:rPr>
              <a:t>th</a:t>
            </a:r>
            <a:r>
              <a:rPr lang="en-US" sz="3200" b="1" dirty="0" smtClean="0">
                <a:solidFill>
                  <a:schemeClr val="accent5">
                    <a:lumMod val="75000"/>
                  </a:schemeClr>
                </a:solidFill>
                <a:latin typeface="Monotype Corsiva" pitchFamily="66" charset="0"/>
                <a:cs typeface="Mongolian Baiti" pitchFamily="66" charset="0"/>
              </a:rPr>
              <a:t> century- the cradle of childhood” </a:t>
            </a:r>
            <a:endParaRPr lang="en-US" sz="3200" b="1" dirty="0">
              <a:solidFill>
                <a:schemeClr val="accent5">
                  <a:lumMod val="75000"/>
                </a:schemeClr>
              </a:solidFill>
              <a:latin typeface="Monotype Corsiva" pitchFamily="66" charset="0"/>
              <a:cs typeface="Mongolian Baiti" pitchFamily="66" charset="0"/>
            </a:endParaRPr>
          </a:p>
        </p:txBody>
      </p:sp>
      <p:pic>
        <p:nvPicPr>
          <p:cNvPr id="6" name="Picture 8" descr="bann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5486400"/>
            <a:ext cx="68580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argonauti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934200" y="5334000"/>
            <a:ext cx="22098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609600" y="3105835"/>
            <a:ext cx="8001000" cy="1754326"/>
          </a:xfrm>
          <a:prstGeom prst="rect">
            <a:avLst/>
          </a:prstGeom>
        </p:spPr>
        <p:txBody>
          <a:bodyPr wrap="square">
            <a:spAutoFit/>
          </a:bodyPr>
          <a:lstStyle/>
          <a:p>
            <a:pPr>
              <a:buNone/>
            </a:pPr>
            <a:r>
              <a:rPr lang="en-US" sz="3600" dirty="0" smtClean="0">
                <a:solidFill>
                  <a:schemeClr val="accent5">
                    <a:lumMod val="50000"/>
                  </a:schemeClr>
                </a:solidFill>
                <a:latin typeface="Monotype Corsiva" pitchFamily="66" charset="0"/>
              </a:rPr>
              <a:t>Constanta wish to you “ Welcome dear colleagues!” and invite you also to walk around its streets.</a:t>
            </a:r>
            <a:endParaRPr lang="en-US" sz="3600" dirty="0">
              <a:solidFill>
                <a:schemeClr val="accent5">
                  <a:lumMod val="50000"/>
                </a:schemeClr>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out)">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harta.ro/judete/Constanta.jpg"/>
          <p:cNvPicPr>
            <a:picLocks noChangeAspect="1" noChangeArrowheads="1"/>
          </p:cNvPicPr>
          <p:nvPr/>
        </p:nvPicPr>
        <p:blipFill>
          <a:blip r:embed="rId2"/>
          <a:srcRect/>
          <a:stretch>
            <a:fillRect/>
          </a:stretch>
        </p:blipFill>
        <p:spPr bwMode="auto">
          <a:xfrm>
            <a:off x="2743200" y="1981200"/>
            <a:ext cx="4643470" cy="4071966"/>
          </a:xfrm>
          <a:prstGeom prst="rect">
            <a:avLst/>
          </a:prstGeom>
          <a:noFill/>
        </p:spPr>
      </p:pic>
      <p:pic>
        <p:nvPicPr>
          <p:cNvPr id="6" name="Picture 6" descr="https://encrypted-tbn2.gstatic.com/images?q=tbn:ANd9GcReHAFpVPNLhPHMF7fJ83vMNhHXhTW15Vix6phTZNLqpu6anhAoSw"/>
          <p:cNvPicPr>
            <a:picLocks noChangeAspect="1" noChangeArrowheads="1"/>
          </p:cNvPicPr>
          <p:nvPr/>
        </p:nvPicPr>
        <p:blipFill>
          <a:blip r:embed="rId3"/>
          <a:srcRect/>
          <a:stretch>
            <a:fillRect/>
          </a:stretch>
        </p:blipFill>
        <p:spPr bwMode="auto">
          <a:xfrm>
            <a:off x="2286000" y="228600"/>
            <a:ext cx="2000263" cy="1473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0" descr="https://encrypted-tbn0.gstatic.com/images?q=tbn:ANd9GcTxQWoQ9r1ZL72RouO4gOF07KfVflGJcYhcFdb5AapyZOOm39GV"/>
          <p:cNvPicPr>
            <a:picLocks noChangeAspect="1" noChangeArrowheads="1"/>
          </p:cNvPicPr>
          <p:nvPr/>
        </p:nvPicPr>
        <p:blipFill>
          <a:blip r:embed="rId4"/>
          <a:srcRect/>
          <a:stretch>
            <a:fillRect/>
          </a:stretch>
        </p:blipFill>
        <p:spPr bwMode="auto">
          <a:xfrm>
            <a:off x="533400" y="4495800"/>
            <a:ext cx="2357454" cy="1583108"/>
          </a:xfrm>
          <a:prstGeom prst="roundRect">
            <a:avLst/>
          </a:prstGeom>
          <a:noFill/>
        </p:spPr>
      </p:pic>
      <p:sp>
        <p:nvSpPr>
          <p:cNvPr id="8" name="Subtitle 14"/>
          <p:cNvSpPr txBox="1">
            <a:spLocks/>
          </p:cNvSpPr>
          <p:nvPr/>
        </p:nvSpPr>
        <p:spPr>
          <a:xfrm>
            <a:off x="1171572" y="5662650"/>
            <a:ext cx="1571628"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C00000"/>
                </a:solidFill>
                <a:effectLst/>
                <a:uLnTx/>
                <a:uFillTx/>
                <a:latin typeface="Bodoni MT Black" pitchFamily="18" charset="0"/>
                <a:ea typeface="+mn-ea"/>
                <a:cs typeface="+mn-cs"/>
              </a:rPr>
              <a:t>BULGARIA</a:t>
            </a:r>
            <a:endParaRPr kumimoji="0" lang="ro-RO" sz="1200" b="1" i="0" u="none" strike="noStrike" kern="1200" cap="none" spc="0" normalizeH="0" baseline="0" noProof="0" dirty="0">
              <a:ln>
                <a:noFill/>
              </a:ln>
              <a:solidFill>
                <a:srgbClr val="C00000"/>
              </a:solidFill>
              <a:effectLst/>
              <a:uLnTx/>
              <a:uFillTx/>
              <a:latin typeface="Bodoni MT Black" pitchFamily="18" charset="0"/>
              <a:ea typeface="+mn-ea"/>
              <a:cs typeface="+mn-cs"/>
            </a:endParaRPr>
          </a:p>
        </p:txBody>
      </p:sp>
      <p:pic>
        <p:nvPicPr>
          <p:cNvPr id="9" name="Picture 14" descr="https://encrypted-tbn2.gstatic.com/images?q=tbn:ANd9GcRlpxZyebOaRVdUVG9QehzacbmUtnRIu49qfljtUfQYJ_pHrLE2bQ"/>
          <p:cNvPicPr>
            <a:picLocks noChangeAspect="1" noChangeArrowheads="1"/>
          </p:cNvPicPr>
          <p:nvPr/>
        </p:nvPicPr>
        <p:blipFill>
          <a:blip r:embed="rId5"/>
          <a:srcRect/>
          <a:stretch>
            <a:fillRect/>
          </a:stretch>
        </p:blipFill>
        <p:spPr bwMode="auto">
          <a:xfrm>
            <a:off x="7391400" y="4267200"/>
            <a:ext cx="1428760" cy="1647518"/>
          </a:xfrm>
          <a:prstGeom prst="rect">
            <a:avLst/>
          </a:prstGeom>
          <a:noFill/>
        </p:spPr>
      </p:pic>
      <p:pic>
        <p:nvPicPr>
          <p:cNvPr id="10" name="Picture 4" descr="https://encrypted-tbn3.gstatic.com/images?q=tbn:ANd9GcQ_7n9kePKNm08rVsv0RFmbTkxvwgixe_aOZZ5A063At7qjEthb"/>
          <p:cNvPicPr>
            <a:picLocks noChangeAspect="1" noChangeArrowheads="1"/>
          </p:cNvPicPr>
          <p:nvPr/>
        </p:nvPicPr>
        <p:blipFill>
          <a:blip r:embed="rId6"/>
          <a:srcRect/>
          <a:stretch>
            <a:fillRect/>
          </a:stretch>
        </p:blipFill>
        <p:spPr bwMode="auto">
          <a:xfrm>
            <a:off x="6096000" y="304800"/>
            <a:ext cx="1857388" cy="1385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8" descr="https://encrypted-tbn1.gstatic.com/images?q=tbn:ANd9GcTrVB0er1cghAWn2hq3wQhp3aW0tQTZpVS8T9CW53lpRhG4HiZB"/>
          <p:cNvPicPr>
            <a:picLocks noChangeAspect="1" noChangeArrowheads="1"/>
          </p:cNvPicPr>
          <p:nvPr/>
        </p:nvPicPr>
        <p:blipFill>
          <a:blip r:embed="rId7"/>
          <a:srcRect/>
          <a:stretch>
            <a:fillRect/>
          </a:stretch>
        </p:blipFill>
        <p:spPr bwMode="auto">
          <a:xfrm>
            <a:off x="457200" y="2133600"/>
            <a:ext cx="1928826" cy="1529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Autofit/>
          </a:bodyPr>
          <a:lstStyle/>
          <a:p>
            <a:r>
              <a:rPr lang="ro-RO"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“If somebody would want to designate one capital of  Romanian poetry and </a:t>
            </a:r>
            <a:r>
              <a:rPr lang="en-US" sz="2800" dirty="0" err="1" smtClean="0">
                <a:latin typeface="Times New Roman" pitchFamily="18" charset="0"/>
                <a:cs typeface="Times New Roman" pitchFamily="18" charset="0"/>
              </a:rPr>
              <a:t>history,Constanta</a:t>
            </a:r>
            <a:r>
              <a:rPr lang="en-US" sz="2800" dirty="0" smtClean="0">
                <a:latin typeface="Times New Roman" pitchFamily="18" charset="0"/>
                <a:cs typeface="Times New Roman" pitchFamily="18" charset="0"/>
              </a:rPr>
              <a:t> would have all the chances to be selected on top</a:t>
            </a:r>
            <a:r>
              <a:rPr lang="ro-RO"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This city was built on the ancient city </a:t>
            </a:r>
            <a:r>
              <a:rPr lang="en-US" sz="2800" dirty="0" err="1" smtClean="0">
                <a:latin typeface="Times New Roman" pitchFamily="18" charset="0"/>
                <a:cs typeface="Times New Roman" pitchFamily="18" charset="0"/>
              </a:rPr>
              <a:t>Euxine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Pontos</a:t>
            </a:r>
            <a:r>
              <a:rPr lang="en-US" sz="2800" dirty="0" smtClean="0">
                <a:latin typeface="Times New Roman" pitchFamily="18" charset="0"/>
                <a:cs typeface="Times New Roman" pitchFamily="18" charset="0"/>
              </a:rPr>
              <a:t>. The Antiquity it is currently split from present by just one piece of land. This piece of land it is the way to go back in time over 2500 years and it is symbolic and fragile </a:t>
            </a:r>
            <a:r>
              <a:rPr lang="en-US" sz="2800" dirty="0" err="1" smtClean="0">
                <a:latin typeface="Times New Roman" pitchFamily="18" charset="0"/>
                <a:cs typeface="Times New Roman" pitchFamily="18" charset="0"/>
              </a:rPr>
              <a:t>broden</a:t>
            </a:r>
            <a:r>
              <a:rPr lang="en-US" sz="2800" dirty="0" smtClean="0">
                <a:latin typeface="Times New Roman" pitchFamily="18" charset="0"/>
                <a:cs typeface="Times New Roman" pitchFamily="18" charset="0"/>
              </a:rPr>
              <a:t> between tow countries of the time.</a:t>
            </a:r>
            <a:r>
              <a:rPr lang="ro-RO"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Milesian</a:t>
            </a:r>
            <a:r>
              <a:rPr lang="en-US" sz="2800" dirty="0" smtClean="0">
                <a:latin typeface="Times New Roman" pitchFamily="18" charset="0"/>
                <a:cs typeface="Times New Roman" pitchFamily="18" charset="0"/>
              </a:rPr>
              <a:t> have laid the foundation stone in the middle of the VI century BC. They called it TOMIS and also outline the firm under the sign of the eagle and the </a:t>
            </a:r>
            <a:r>
              <a:rPr lang="en-US" sz="2800" dirty="0" err="1" smtClean="0">
                <a:latin typeface="Times New Roman" pitchFamily="18" charset="0"/>
                <a:cs typeface="Times New Roman" pitchFamily="18" charset="0"/>
              </a:rPr>
              <a:t>delphin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419600"/>
          </a:xfrm>
        </p:spPr>
        <p:txBody>
          <a:bodyPr>
            <a:normAutofit/>
          </a:bodyPr>
          <a:lstStyle/>
          <a:p>
            <a:pPr algn="l"/>
            <a:r>
              <a:rPr lang="ro-RO" sz="2800" dirty="0" smtClean="0">
                <a:latin typeface="Times New Roman" pitchFamily="18" charset="0"/>
                <a:cs typeface="Times New Roman" pitchFamily="18" charset="0"/>
              </a:rPr>
              <a:t>	</a:t>
            </a:r>
            <a:r>
              <a:rPr lang="en-US" sz="2400" dirty="0" smtClean="0"/>
              <a:t> </a:t>
            </a:r>
            <a:r>
              <a:rPr lang="en-US" sz="2400" dirty="0" err="1" smtClean="0"/>
              <a:t>Pontic</a:t>
            </a:r>
            <a:r>
              <a:rPr lang="en-US" sz="2400" dirty="0" smtClean="0"/>
              <a:t> Heraclea </a:t>
            </a:r>
            <a:r>
              <a:rPr lang="en-US" sz="2400" dirty="0" err="1" smtClean="0"/>
              <a:t>Memnon</a:t>
            </a:r>
            <a:r>
              <a:rPr lang="en-US" sz="2400" dirty="0" smtClean="0"/>
              <a:t> of History (Asia Minor) recorded his name for the first time in 260 BC.</a:t>
            </a:r>
            <a:br>
              <a:rPr lang="en-US" sz="2400" dirty="0" smtClean="0"/>
            </a:br>
            <a:r>
              <a:rPr lang="en-US" sz="2400" dirty="0" smtClean="0"/>
              <a:t>This land it is full of the </a:t>
            </a:r>
            <a:r>
              <a:rPr lang="en-US" sz="2400" dirty="0" err="1" smtClean="0"/>
              <a:t>argonauts</a:t>
            </a:r>
            <a:r>
              <a:rPr lang="en-US" sz="2400" dirty="0" smtClean="0"/>
              <a:t> </a:t>
            </a:r>
            <a:r>
              <a:rPr lang="en-US" sz="2400" dirty="0" err="1" smtClean="0"/>
              <a:t>legends,ennobled</a:t>
            </a:r>
            <a:r>
              <a:rPr lang="en-US" sz="2400" dirty="0" smtClean="0"/>
              <a:t> by the </a:t>
            </a:r>
            <a:r>
              <a:rPr lang="en-US" sz="2400" dirty="0" err="1" smtClean="0"/>
              <a:t>hellenistic</a:t>
            </a:r>
            <a:r>
              <a:rPr lang="en-US" sz="2400" dirty="0" smtClean="0"/>
              <a:t> </a:t>
            </a:r>
            <a:r>
              <a:rPr lang="en-US" sz="2400" dirty="0" err="1" smtClean="0"/>
              <a:t>culture,of</a:t>
            </a:r>
            <a:r>
              <a:rPr lang="en-US" sz="2400" dirty="0" smtClean="0"/>
              <a:t> </a:t>
            </a:r>
            <a:r>
              <a:rPr lang="en-US" sz="2400" dirty="0" err="1" smtClean="0"/>
              <a:t>Burebista</a:t>
            </a:r>
            <a:r>
              <a:rPr lang="en-US" sz="2400" dirty="0" smtClean="0"/>
              <a:t> mastery, by the </a:t>
            </a:r>
            <a:r>
              <a:rPr lang="en-US" sz="2400" dirty="0" err="1" smtClean="0"/>
              <a:t>latin</a:t>
            </a:r>
            <a:r>
              <a:rPr lang="en-US" sz="2400" dirty="0" smtClean="0"/>
              <a:t> culture </a:t>
            </a:r>
            <a:r>
              <a:rPr lang="en-US" sz="2400" dirty="0" err="1" smtClean="0"/>
              <a:t>androman</a:t>
            </a:r>
            <a:r>
              <a:rPr lang="en-US" sz="2400" dirty="0" smtClean="0"/>
              <a:t> </a:t>
            </a:r>
            <a:r>
              <a:rPr lang="en-US" sz="2400" dirty="0" err="1" smtClean="0"/>
              <a:t>living,by</a:t>
            </a:r>
            <a:r>
              <a:rPr lang="en-US" sz="2400" dirty="0" smtClean="0"/>
              <a:t> the still unknown tomb of </a:t>
            </a:r>
            <a:r>
              <a:rPr lang="en-US" sz="2400" dirty="0" err="1" smtClean="0"/>
              <a:t>Publius</a:t>
            </a:r>
            <a:r>
              <a:rPr lang="en-US" sz="2400" dirty="0" smtClean="0"/>
              <a:t> </a:t>
            </a:r>
            <a:r>
              <a:rPr lang="en-US" sz="2400" dirty="0" err="1" smtClean="0"/>
              <a:t>Ovidius</a:t>
            </a:r>
            <a:r>
              <a:rPr lang="en-US" sz="2400" dirty="0" smtClean="0"/>
              <a:t> </a:t>
            </a:r>
            <a:r>
              <a:rPr lang="en-US" sz="2400" dirty="0" err="1" smtClean="0"/>
              <a:t>Naso,by</a:t>
            </a:r>
            <a:r>
              <a:rPr lang="en-US" sz="2400" smtClean="0"/>
              <a:t> </a:t>
            </a:r>
            <a:r>
              <a:rPr lang="en-US" sz="2400" smtClean="0"/>
              <a:t> the </a:t>
            </a:r>
            <a:r>
              <a:rPr lang="en-US" sz="2400" dirty="0" smtClean="0"/>
              <a:t>crypts of </a:t>
            </a:r>
            <a:r>
              <a:rPr lang="en-US" sz="2400" dirty="0" err="1" smtClean="0"/>
              <a:t>christian</a:t>
            </a:r>
            <a:r>
              <a:rPr lang="en-US" sz="2400" dirty="0" smtClean="0"/>
              <a:t> martyrs and by the spiritual tomb of the great poet </a:t>
            </a:r>
            <a:r>
              <a:rPr lang="en-US" sz="2400" dirty="0" err="1" smtClean="0"/>
              <a:t>Eminescu</a:t>
            </a:r>
            <a:r>
              <a:rPr lang="en-US" sz="2400" dirty="0" smtClean="0"/>
              <a:t>. The bustling existence of the city reveals an indisputable fact: the city it was always the </a:t>
            </a:r>
            <a:r>
              <a:rPr lang="en-US" sz="2400" dirty="0" err="1" smtClean="0"/>
              <a:t>tru</a:t>
            </a:r>
            <a:r>
              <a:rPr lang="en-US" sz="2400" dirty="0" smtClean="0"/>
              <a:t> and </a:t>
            </a:r>
            <a:r>
              <a:rPr lang="en-US" sz="2400" dirty="0" err="1" smtClean="0"/>
              <a:t>rafined</a:t>
            </a:r>
            <a:r>
              <a:rPr lang="en-US" sz="2400" dirty="0" smtClean="0"/>
              <a:t> basis of the civilization.</a:t>
            </a:r>
            <a:r>
              <a:rPr lang="ro-RO" sz="2800" dirty="0" smtClean="0">
                <a:latin typeface="Times New Roman" pitchFamily="18" charset="0"/>
                <a:cs typeface="Times New Roman" pitchFamily="18" charset="0"/>
              </a:rPr>
              <a:t>” – Ovidiu Dunăreanu</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4000" dirty="0" smtClean="0">
                <a:solidFill>
                  <a:schemeClr val="tx1"/>
                </a:solidFill>
                <a:latin typeface="Times New Roman" pitchFamily="18" charset="0"/>
                <a:cs typeface="Times New Roman" pitchFamily="18" charset="0"/>
              </a:rPr>
              <a:t>	 </a:t>
            </a:r>
            <a:r>
              <a:rPr lang="en-US" sz="3600" dirty="0" smtClean="0"/>
              <a:t>The Museum of National History and </a:t>
            </a:r>
            <a:r>
              <a:rPr lang="en-US" sz="3600" dirty="0" err="1" smtClean="0"/>
              <a:t>Argheologie</a:t>
            </a:r>
            <a:r>
              <a:rPr lang="en-US" sz="3600" dirty="0" smtClean="0"/>
              <a:t> Constanta</a:t>
            </a:r>
            <a:br>
              <a:rPr lang="en-US" sz="3600" dirty="0" smtClean="0"/>
            </a:br>
            <a:endParaRPr lang="en-US" sz="3600" dirty="0">
              <a:solidFill>
                <a:schemeClr val="accent5">
                  <a:lumMod val="75000"/>
                </a:schemeClr>
              </a:solidFill>
              <a:latin typeface="Monotype Corsiva" pitchFamily="66" charset="0"/>
            </a:endParaRPr>
          </a:p>
        </p:txBody>
      </p:sp>
      <p:pic>
        <p:nvPicPr>
          <p:cNvPr id="4" name="Content Placeholder 3" descr="Muzeul_de_istorie_Nationala_si_Arheologie,_Constanta.jpg"/>
          <p:cNvPicPr>
            <a:picLocks noGrp="1" noChangeAspect="1"/>
          </p:cNvPicPr>
          <p:nvPr>
            <p:ph idx="1"/>
          </p:nvPr>
        </p:nvPicPr>
        <p:blipFill>
          <a:blip r:embed="rId2" cstate="print"/>
          <a:stretch>
            <a:fillRect/>
          </a:stretch>
        </p:blipFill>
        <p:spPr>
          <a:xfrm>
            <a:off x="533400" y="1524000"/>
            <a:ext cx="4267200" cy="3352801"/>
          </a:xfrm>
          <a:prstGeom prst="rect">
            <a:avLst/>
          </a:prstGeom>
          <a:ln>
            <a:noFill/>
          </a:ln>
          <a:effectLst>
            <a:softEdge rad="112500"/>
          </a:effectLst>
        </p:spPr>
      </p:pic>
      <p:pic>
        <p:nvPicPr>
          <p:cNvPr id="6" name="Picture 8" descr="148280zkcv79ffi3"/>
          <p:cNvPicPr>
            <a:picLocks noChangeAspect="1" noChangeArrowheads="1" noCrop="1"/>
          </p:cNvPicPr>
          <p:nvPr/>
        </p:nvPicPr>
        <p:blipFill>
          <a:blip r:embed="rId3"/>
          <a:srcRect/>
          <a:stretch>
            <a:fillRect/>
          </a:stretch>
        </p:blipFill>
        <p:spPr bwMode="auto">
          <a:xfrm>
            <a:off x="5029200" y="762000"/>
            <a:ext cx="3962400" cy="3496001"/>
          </a:xfrm>
          <a:prstGeom prst="rect">
            <a:avLst/>
          </a:prstGeom>
          <a:noFill/>
          <a:ln w="9525">
            <a:noFill/>
            <a:miter lim="800000"/>
            <a:headEnd/>
            <a:tailEnd/>
          </a:ln>
        </p:spPr>
      </p:pic>
      <p:pic>
        <p:nvPicPr>
          <p:cNvPr id="8" name="Content Placeholder 4" descr="glykon_statuette.jpg"/>
          <p:cNvPicPr>
            <a:picLocks noChangeAspect="1"/>
          </p:cNvPicPr>
          <p:nvPr/>
        </p:nvPicPr>
        <p:blipFill>
          <a:blip r:embed="rId4" cstate="print"/>
          <a:stretch>
            <a:fillRect/>
          </a:stretch>
        </p:blipFill>
        <p:spPr>
          <a:xfrm>
            <a:off x="3124200" y="4267200"/>
            <a:ext cx="1735003" cy="2209800"/>
          </a:xfrm>
          <a:prstGeom prst="rect">
            <a:avLst/>
          </a:prstGeom>
          <a:ln>
            <a:noFill/>
          </a:ln>
          <a:effectLst>
            <a:softEdge rad="112500"/>
          </a:effectLst>
        </p:spPr>
      </p:pic>
      <p:pic>
        <p:nvPicPr>
          <p:cNvPr id="9" name="Content Placeholder 5" descr="Muzeul Constanta3.jpg"/>
          <p:cNvPicPr>
            <a:picLocks noChangeAspect="1"/>
          </p:cNvPicPr>
          <p:nvPr/>
        </p:nvPicPr>
        <p:blipFill>
          <a:blip r:embed="rId5" cstate="print"/>
          <a:stretch>
            <a:fillRect/>
          </a:stretch>
        </p:blipFill>
        <p:spPr>
          <a:xfrm>
            <a:off x="609600" y="4191000"/>
            <a:ext cx="2057400" cy="2286000"/>
          </a:xfrm>
          <a:prstGeom prst="rect">
            <a:avLst/>
          </a:prstGeom>
          <a:ln>
            <a:noFill/>
          </a:ln>
          <a:effectLst>
            <a:softEdge rad="112500"/>
          </a:effectLst>
        </p:spPr>
      </p:pic>
      <p:pic>
        <p:nvPicPr>
          <p:cNvPr id="10" name="Content Placeholder 7" descr="muzeu.JPG"/>
          <p:cNvPicPr>
            <a:picLocks noChangeAspect="1"/>
          </p:cNvPicPr>
          <p:nvPr/>
        </p:nvPicPr>
        <p:blipFill>
          <a:blip r:embed="rId6" cstate="print"/>
          <a:stretch>
            <a:fillRect/>
          </a:stretch>
        </p:blipFill>
        <p:spPr>
          <a:xfrm>
            <a:off x="4724400" y="3733800"/>
            <a:ext cx="4038600" cy="2599568"/>
          </a:xfrm>
          <a:prstGeom prst="rect">
            <a:avLst/>
          </a:prstGeom>
          <a:ln>
            <a:noFill/>
          </a:ln>
          <a:effectLst>
            <a:softEdge rad="112500"/>
          </a:effectLst>
        </p:spPr>
      </p:pic>
      <p:pic>
        <p:nvPicPr>
          <p:cNvPr id="1026" name="Picture 2" descr="C:\Users\stefania\eTwinning\poze 9 feb 2012\DSCF2655.JPG"/>
          <p:cNvPicPr>
            <a:picLocks noChangeAspect="1" noChangeArrowheads="1"/>
          </p:cNvPicPr>
          <p:nvPr/>
        </p:nvPicPr>
        <p:blipFill>
          <a:blip r:embed="rId7" cstate="print"/>
          <a:srcRect/>
          <a:stretch>
            <a:fillRect/>
          </a:stretch>
        </p:blipFill>
        <p:spPr bwMode="auto">
          <a:xfrm>
            <a:off x="6324600" y="1905000"/>
            <a:ext cx="1752600" cy="1428750"/>
          </a:xfrm>
          <a:prstGeom prst="ellipse">
            <a:avLst/>
          </a:prstGeom>
          <a:ln>
            <a:noFill/>
          </a:ln>
          <a:effectLst>
            <a:softEdge rad="112500"/>
          </a:effectLst>
        </p:spPr>
      </p:pic>
      <p:pic>
        <p:nvPicPr>
          <p:cNvPr id="1027" name="Picture 3" descr="C:\Users\stefania\eTwinning\poze 9 feb 2012\DSCF2653.JPG"/>
          <p:cNvPicPr>
            <a:picLocks noChangeAspect="1" noChangeArrowheads="1"/>
          </p:cNvPicPr>
          <p:nvPr/>
        </p:nvPicPr>
        <p:blipFill>
          <a:blip r:embed="rId8" cstate="print"/>
          <a:srcRect/>
          <a:stretch>
            <a:fillRect/>
          </a:stretch>
        </p:blipFill>
        <p:spPr bwMode="auto">
          <a:xfrm>
            <a:off x="381000" y="1219200"/>
            <a:ext cx="1524000" cy="114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743200" cy="304800"/>
          </a:xfrm>
        </p:spPr>
        <p:txBody>
          <a:bodyPr>
            <a:normAutofit fontScale="90000"/>
          </a:bodyPr>
          <a:lstStyle/>
          <a:p>
            <a:pPr algn="l"/>
            <a:r>
              <a:rPr lang="en-US" sz="2000" dirty="0" smtClean="0"/>
              <a:t>The archaeological Park</a:t>
            </a:r>
            <a:r>
              <a:rPr lang="en-US" dirty="0" smtClean="0"/>
              <a:t/>
            </a:r>
            <a:br>
              <a:rPr lang="en-US" dirty="0" smtClean="0"/>
            </a:br>
            <a:endParaRPr lang="en-US" sz="2700" dirty="0">
              <a:solidFill>
                <a:schemeClr val="tx1"/>
              </a:solidFill>
              <a:latin typeface="Times New Roman" pitchFamily="18" charset="0"/>
              <a:cs typeface="Times New Roman" pitchFamily="18" charset="0"/>
            </a:endParaRPr>
          </a:p>
        </p:txBody>
      </p:sp>
      <p:pic>
        <p:nvPicPr>
          <p:cNvPr id="4" name="Content Placeholder 3" descr="30409_constanta3.jpg"/>
          <p:cNvPicPr>
            <a:picLocks noGrp="1" noChangeAspect="1"/>
          </p:cNvPicPr>
          <p:nvPr>
            <p:ph idx="1"/>
          </p:nvPr>
        </p:nvPicPr>
        <p:blipFill>
          <a:blip r:embed="rId2" cstate="print"/>
          <a:stretch>
            <a:fillRect/>
          </a:stretch>
        </p:blipFill>
        <p:spPr>
          <a:xfrm>
            <a:off x="381000" y="914400"/>
            <a:ext cx="3822858" cy="2438400"/>
          </a:xfrm>
        </p:spPr>
      </p:pic>
      <p:pic>
        <p:nvPicPr>
          <p:cNvPr id="5" name="Content Placeholder 3" descr="statuia-lui-ovidiu.jpg"/>
          <p:cNvPicPr>
            <a:picLocks noChangeAspect="1"/>
          </p:cNvPicPr>
          <p:nvPr/>
        </p:nvPicPr>
        <p:blipFill>
          <a:blip r:embed="rId3" cstate="print"/>
          <a:stretch>
            <a:fillRect/>
          </a:stretch>
        </p:blipFill>
        <p:spPr>
          <a:xfrm>
            <a:off x="6324600" y="914400"/>
            <a:ext cx="2120900" cy="3238500"/>
          </a:xfrm>
          <a:prstGeom prst="rect">
            <a:avLst/>
          </a:prstGeom>
        </p:spPr>
      </p:pic>
      <p:pic>
        <p:nvPicPr>
          <p:cNvPr id="7" name="Content Placeholder 3" descr="3752867345_790966b528.jpg"/>
          <p:cNvPicPr>
            <a:picLocks noChangeAspect="1"/>
          </p:cNvPicPr>
          <p:nvPr/>
        </p:nvPicPr>
        <p:blipFill>
          <a:blip r:embed="rId4" cstate="print"/>
          <a:stretch>
            <a:fillRect/>
          </a:stretch>
        </p:blipFill>
        <p:spPr>
          <a:xfrm>
            <a:off x="228600" y="3276600"/>
            <a:ext cx="5715000" cy="3352800"/>
          </a:xfrm>
          <a:prstGeom prst="rect">
            <a:avLst/>
          </a:prstGeom>
          <a:ln>
            <a:noFill/>
          </a:ln>
          <a:effectLst>
            <a:softEdge rad="112500"/>
          </a:effectLst>
        </p:spPr>
      </p:pic>
      <p:sp>
        <p:nvSpPr>
          <p:cNvPr id="8" name="Rectangle 7"/>
          <p:cNvSpPr/>
          <p:nvPr/>
        </p:nvSpPr>
        <p:spPr>
          <a:xfrm>
            <a:off x="3562023" y="228600"/>
            <a:ext cx="5240537" cy="400110"/>
          </a:xfrm>
          <a:prstGeom prst="rect">
            <a:avLst/>
          </a:prstGeom>
        </p:spPr>
        <p:txBody>
          <a:bodyPr wrap="none">
            <a:spAutoFit/>
          </a:bodyPr>
          <a:lstStyle/>
          <a:p>
            <a:r>
              <a:rPr lang="en-US" sz="2000" dirty="0" smtClean="0">
                <a:latin typeface="Times New Roman" pitchFamily="18" charset="0"/>
                <a:cs typeface="Times New Roman" pitchFamily="18" charset="0"/>
              </a:rPr>
              <a:t>The statue of the </a:t>
            </a:r>
            <a:r>
              <a:rPr lang="ro-RO" sz="2000" dirty="0" smtClean="0">
                <a:latin typeface="Times New Roman" pitchFamily="18" charset="0"/>
                <a:cs typeface="Times New Roman" pitchFamily="18" charset="0"/>
              </a:rPr>
              <a:t>Publius Ovidius Naso</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latin</a:t>
            </a:r>
            <a:r>
              <a:rPr lang="en-US" sz="2000" dirty="0" smtClean="0">
                <a:latin typeface="Times New Roman" pitchFamily="18" charset="0"/>
                <a:cs typeface="Times New Roman" pitchFamily="18" charset="0"/>
              </a:rPr>
              <a:t> poet</a:t>
            </a:r>
            <a:endParaRPr lang="en-US" sz="2000" dirty="0"/>
          </a:p>
        </p:txBody>
      </p:sp>
      <p:sp>
        <p:nvSpPr>
          <p:cNvPr id="9" name="Rectangle 8"/>
          <p:cNvSpPr/>
          <p:nvPr/>
        </p:nvSpPr>
        <p:spPr>
          <a:xfrm>
            <a:off x="6172200" y="5105400"/>
            <a:ext cx="2743200" cy="830997"/>
          </a:xfrm>
          <a:prstGeom prst="rect">
            <a:avLst/>
          </a:prstGeom>
        </p:spPr>
        <p:txBody>
          <a:bodyPr wrap="square">
            <a:spAutoFit/>
          </a:bodyPr>
          <a:lstStyle/>
          <a:p>
            <a:pPr algn="ctr"/>
            <a:r>
              <a:rPr lang="en-US" sz="2400" dirty="0" smtClean="0">
                <a:solidFill>
                  <a:schemeClr val="bg2">
                    <a:lumMod val="10000"/>
                  </a:schemeClr>
                </a:solidFill>
                <a:latin typeface="Times New Roman" pitchFamily="18" charset="0"/>
                <a:cs typeface="Times New Roman" pitchFamily="18" charset="0"/>
              </a:rPr>
              <a:t>The map of ancient settlements</a:t>
            </a:r>
            <a:endParaRPr lang="en-US" sz="2400" dirty="0">
              <a:solidFill>
                <a:schemeClr val="bg2">
                  <a:lumMod val="1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zeul-Marinei-Romane.jpg"/>
          <p:cNvPicPr>
            <a:picLocks noGrp="1" noChangeAspect="1"/>
          </p:cNvPicPr>
          <p:nvPr>
            <p:ph idx="1"/>
          </p:nvPr>
        </p:nvPicPr>
        <p:blipFill>
          <a:blip r:embed="rId2" cstate="print"/>
          <a:stretch>
            <a:fillRect/>
          </a:stretch>
        </p:blipFill>
        <p:spPr>
          <a:xfrm>
            <a:off x="304800" y="304801"/>
            <a:ext cx="3962400" cy="2895600"/>
          </a:xfrm>
        </p:spPr>
      </p:pic>
      <p:sp>
        <p:nvSpPr>
          <p:cNvPr id="5" name="Rectangle 4"/>
          <p:cNvSpPr/>
          <p:nvPr/>
        </p:nvSpPr>
        <p:spPr>
          <a:xfrm>
            <a:off x="4343400" y="228600"/>
            <a:ext cx="4572000" cy="830997"/>
          </a:xfrm>
          <a:prstGeom prst="rect">
            <a:avLst/>
          </a:prstGeom>
        </p:spPr>
        <p:txBody>
          <a:bodyPr>
            <a:spAutoFit/>
          </a:bodyPr>
          <a:lstStyle/>
          <a:p>
            <a:r>
              <a:rPr lang="en-US" sz="2400" dirty="0" smtClean="0">
                <a:latin typeface="Times New Roman" pitchFamily="18" charset="0"/>
                <a:cs typeface="Times New Roman" pitchFamily="18" charset="0"/>
              </a:rPr>
              <a:t>The museum of the </a:t>
            </a:r>
            <a:r>
              <a:rPr lang="en-US" sz="2400" dirty="0" err="1" smtClean="0">
                <a:latin typeface="Times New Roman" pitchFamily="18" charset="0"/>
                <a:cs typeface="Times New Roman" pitchFamily="18" charset="0"/>
              </a:rPr>
              <a:t>romanian</a:t>
            </a:r>
            <a:r>
              <a:rPr lang="en-US" sz="2400" dirty="0" smtClean="0">
                <a:latin typeface="Times New Roman" pitchFamily="18" charset="0"/>
                <a:cs typeface="Times New Roman" pitchFamily="18" charset="0"/>
              </a:rPr>
              <a:t> navy</a:t>
            </a:r>
            <a:r>
              <a:rPr lang="ro-RO" sz="2400" dirty="0" smtClean="0">
                <a:latin typeface="Times New Roman" pitchFamily="18" charset="0"/>
                <a:cs typeface="Times New Roman" pitchFamily="18" charset="0"/>
              </a:rPr>
              <a:t/>
            </a:r>
            <a:br>
              <a:rPr lang="ro-RO" sz="2400" dirty="0" smtClean="0">
                <a:latin typeface="Times New Roman" pitchFamily="18" charset="0"/>
                <a:cs typeface="Times New Roman" pitchFamily="18" charset="0"/>
              </a:rPr>
            </a:br>
            <a:endParaRPr lang="en-US" sz="2400" dirty="0"/>
          </a:p>
        </p:txBody>
      </p:sp>
      <p:pic>
        <p:nvPicPr>
          <p:cNvPr id="7" name="Content Placeholder 3" descr="muzeu1.jpg"/>
          <p:cNvPicPr>
            <a:picLocks noChangeAspect="1"/>
          </p:cNvPicPr>
          <p:nvPr/>
        </p:nvPicPr>
        <p:blipFill>
          <a:blip r:embed="rId3" cstate="print"/>
          <a:stretch>
            <a:fillRect/>
          </a:stretch>
        </p:blipFill>
        <p:spPr>
          <a:xfrm>
            <a:off x="4572000" y="3657600"/>
            <a:ext cx="4160308" cy="2773363"/>
          </a:xfrm>
          <a:prstGeom prst="rect">
            <a:avLst/>
          </a:prstGeom>
        </p:spPr>
      </p:pic>
      <p:sp>
        <p:nvSpPr>
          <p:cNvPr id="8" name="Rectangle 7"/>
          <p:cNvSpPr/>
          <p:nvPr/>
        </p:nvSpPr>
        <p:spPr>
          <a:xfrm>
            <a:off x="990600" y="3733800"/>
            <a:ext cx="3539752" cy="461665"/>
          </a:xfrm>
          <a:prstGeom prst="rect">
            <a:avLst/>
          </a:prstGeom>
        </p:spPr>
        <p:txBody>
          <a:bodyPr wrap="none">
            <a:spAutoFit/>
          </a:bodyPr>
          <a:lstStyle/>
          <a:p>
            <a:r>
              <a:rPr lang="en-US" sz="2400" dirty="0" smtClean="0">
                <a:latin typeface="Times New Roman" pitchFamily="18" charset="0"/>
                <a:cs typeface="Times New Roman" pitchFamily="18" charset="0"/>
              </a:rPr>
              <a:t>The museum of the folk art</a:t>
            </a:r>
            <a:endParaRPr lang="en-US" sz="2400" dirty="0"/>
          </a:p>
        </p:txBody>
      </p:sp>
      <p:pic>
        <p:nvPicPr>
          <p:cNvPr id="10" name="Picture 2" descr="D:\poze\Muzeu\DSCF2423.JPG"/>
          <p:cNvPicPr>
            <a:picLocks noChangeAspect="1" noChangeArrowheads="1"/>
          </p:cNvPicPr>
          <p:nvPr/>
        </p:nvPicPr>
        <p:blipFill>
          <a:blip r:embed="rId4" cstate="print">
            <a:extLst/>
          </a:blip>
          <a:srcRect/>
          <a:stretch>
            <a:fillRect/>
          </a:stretch>
        </p:blipFill>
        <p:spPr bwMode="auto">
          <a:xfrm>
            <a:off x="1828800" y="4267200"/>
            <a:ext cx="2438400" cy="2170531"/>
          </a:xfrm>
          <a:prstGeom prst="rect">
            <a:avLst/>
          </a:prstGeom>
          <a:ln>
            <a:noFill/>
          </a:ln>
          <a:effectLst>
            <a:softEdge rad="112500"/>
          </a:effectLst>
          <a:extLst/>
        </p:spPr>
      </p:pic>
      <p:pic>
        <p:nvPicPr>
          <p:cNvPr id="25602" name="Picture 2" descr="https://encrypted-tbn1.gstatic.com/images?q=tbn:ANd9GcQR2h5RR38QVQVMV2l9W6m-9PCpPN8nCGO2mZZXRHDT8C0wUrq6"/>
          <p:cNvPicPr>
            <a:picLocks noChangeAspect="1" noChangeArrowheads="1"/>
          </p:cNvPicPr>
          <p:nvPr/>
        </p:nvPicPr>
        <p:blipFill>
          <a:blip r:embed="rId5"/>
          <a:srcRect/>
          <a:stretch>
            <a:fillRect/>
          </a:stretch>
        </p:blipFill>
        <p:spPr bwMode="auto">
          <a:xfrm>
            <a:off x="4648200" y="1066800"/>
            <a:ext cx="2333625" cy="1962150"/>
          </a:xfrm>
          <a:prstGeom prst="rect">
            <a:avLst/>
          </a:prstGeom>
          <a:noFill/>
        </p:spPr>
      </p:pic>
      <p:pic>
        <p:nvPicPr>
          <p:cNvPr id="25606" name="Picture 6" descr="https://encrypted-tbn2.gstatic.com/images?q=tbn:ANd9GcRmhKzwL7ny36_0fXCdc860JrIb0BqfetTqAkIZgRoG3IrowUJunQ"/>
          <p:cNvPicPr>
            <a:picLocks noChangeAspect="1" noChangeArrowheads="1"/>
          </p:cNvPicPr>
          <p:nvPr/>
        </p:nvPicPr>
        <p:blipFill>
          <a:blip r:embed="rId6"/>
          <a:srcRect/>
          <a:stretch>
            <a:fillRect/>
          </a:stretch>
        </p:blipFill>
        <p:spPr bwMode="auto">
          <a:xfrm>
            <a:off x="7219950" y="533400"/>
            <a:ext cx="1924050" cy="2381250"/>
          </a:xfrm>
          <a:prstGeom prst="rect">
            <a:avLst/>
          </a:prstGeom>
          <a:ln>
            <a:noFill/>
          </a:ln>
          <a:effectLst>
            <a:softEdge rad="112500"/>
          </a:effectLst>
        </p:spPr>
      </p:pic>
      <p:pic>
        <p:nvPicPr>
          <p:cNvPr id="2050" name="Picture 2" descr="C:\Users\stefania\eTwinning\poze 9 feb 2012\090220121440.jpg"/>
          <p:cNvPicPr>
            <a:picLocks noChangeAspect="1" noChangeArrowheads="1"/>
          </p:cNvPicPr>
          <p:nvPr/>
        </p:nvPicPr>
        <p:blipFill>
          <a:blip r:embed="rId7" cstate="print"/>
          <a:srcRect/>
          <a:stretch>
            <a:fillRect/>
          </a:stretch>
        </p:blipFill>
        <p:spPr bwMode="auto">
          <a:xfrm>
            <a:off x="381000" y="4724400"/>
            <a:ext cx="1447800" cy="1597152"/>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zino-1318612096.jpg"/>
          <p:cNvPicPr>
            <a:picLocks noGrp="1" noChangeAspect="1"/>
          </p:cNvPicPr>
          <p:nvPr>
            <p:ph idx="1"/>
          </p:nvPr>
        </p:nvPicPr>
        <p:blipFill>
          <a:blip r:embed="rId2" cstate="print"/>
          <a:stretch>
            <a:fillRect/>
          </a:stretch>
        </p:blipFill>
        <p:spPr>
          <a:xfrm>
            <a:off x="457200" y="228600"/>
            <a:ext cx="4179518" cy="2971800"/>
          </a:xfrm>
        </p:spPr>
      </p:pic>
      <p:sp>
        <p:nvSpPr>
          <p:cNvPr id="6" name="Rectangle 5"/>
          <p:cNvSpPr/>
          <p:nvPr/>
        </p:nvSpPr>
        <p:spPr>
          <a:xfrm>
            <a:off x="4499010" y="1905000"/>
            <a:ext cx="4644990" cy="553998"/>
          </a:xfrm>
          <a:prstGeom prst="rect">
            <a:avLst/>
          </a:prstGeom>
        </p:spPr>
        <p:txBody>
          <a:bodyPr wrap="none">
            <a:spAutoFit/>
          </a:bodyPr>
          <a:lstStyle/>
          <a:p>
            <a:pPr algn="ctr"/>
            <a:r>
              <a:rPr lang="en-US" sz="1200" b="1" dirty="0" smtClean="0">
                <a:latin typeface="Times New Roman" pitchFamily="18" charset="0"/>
                <a:cs typeface="Times New Roman" pitchFamily="18" charset="0"/>
              </a:rPr>
              <a:t>The Casino- the symbol of the city Constanta</a:t>
            </a:r>
          </a:p>
          <a:p>
            <a:endParaRPr lang="en-US" b="1" dirty="0"/>
          </a:p>
        </p:txBody>
      </p:sp>
      <p:pic>
        <p:nvPicPr>
          <p:cNvPr id="11" name="Content Placeholder 4" descr="sanius-0111.jpg"/>
          <p:cNvPicPr>
            <a:picLocks noChangeAspect="1"/>
          </p:cNvPicPr>
          <p:nvPr/>
        </p:nvPicPr>
        <p:blipFill>
          <a:blip r:embed="rId3" cstate="print"/>
          <a:stretch>
            <a:fillRect/>
          </a:stretch>
        </p:blipFill>
        <p:spPr>
          <a:xfrm>
            <a:off x="5257800" y="2438400"/>
            <a:ext cx="3429000" cy="3961015"/>
          </a:xfrm>
          <a:prstGeom prst="rect">
            <a:avLst/>
          </a:prstGeom>
        </p:spPr>
      </p:pic>
      <p:sp>
        <p:nvSpPr>
          <p:cNvPr id="12" name="Rectangle 11"/>
          <p:cNvSpPr/>
          <p:nvPr/>
        </p:nvSpPr>
        <p:spPr>
          <a:xfrm>
            <a:off x="914400" y="3581400"/>
            <a:ext cx="3889206" cy="461665"/>
          </a:xfrm>
          <a:prstGeom prst="rect">
            <a:avLst/>
          </a:prstGeom>
        </p:spPr>
        <p:txBody>
          <a:bodyPr wrap="none">
            <a:spAutoFit/>
          </a:bodyPr>
          <a:lstStyle/>
          <a:p>
            <a:r>
              <a:rPr lang="en-US" sz="2400" dirty="0" smtClean="0">
                <a:latin typeface="Times New Roman" pitchFamily="18" charset="0"/>
                <a:cs typeface="Times New Roman" pitchFamily="18" charset="0"/>
              </a:rPr>
              <a:t>The statue of </a:t>
            </a:r>
            <a:r>
              <a:rPr lang="en-US" sz="2400" dirty="0" err="1" smtClean="0">
                <a:latin typeface="Times New Roman" pitchFamily="18" charset="0"/>
                <a:cs typeface="Times New Roman" pitchFamily="18" charset="0"/>
              </a:rPr>
              <a:t>Mihai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Eminescu</a:t>
            </a:r>
            <a:endParaRPr lang="en-US" sz="2400" dirty="0"/>
          </a:p>
        </p:txBody>
      </p:sp>
      <p:sp>
        <p:nvSpPr>
          <p:cNvPr id="13" name="Rectangle 12"/>
          <p:cNvSpPr/>
          <p:nvPr/>
        </p:nvSpPr>
        <p:spPr>
          <a:xfrm>
            <a:off x="228600" y="4038600"/>
            <a:ext cx="4876800" cy="646331"/>
          </a:xfrm>
          <a:prstGeom prst="rect">
            <a:avLst/>
          </a:prstGeom>
        </p:spPr>
        <p:txBody>
          <a:bodyPr wrap="square">
            <a:spAutoFit/>
          </a:bodyPr>
          <a:lstStyle/>
          <a:p>
            <a:r>
              <a:rPr lang="en-US" dirty="0" smtClean="0">
                <a:latin typeface="Times New Roman" pitchFamily="18" charset="0"/>
                <a:cs typeface="Times New Roman" pitchFamily="18" charset="0"/>
              </a:rPr>
              <a:t>The statue of </a:t>
            </a:r>
            <a:r>
              <a:rPr lang="en-US" dirty="0" err="1" smtClean="0">
                <a:latin typeface="Times New Roman" pitchFamily="18" charset="0"/>
                <a:cs typeface="Times New Roman" pitchFamily="18" charset="0"/>
              </a:rPr>
              <a:t>Eminescu</a:t>
            </a:r>
            <a:r>
              <a:rPr lang="en-US" dirty="0" smtClean="0">
                <a:latin typeface="Times New Roman" pitchFamily="18" charset="0"/>
                <a:cs typeface="Times New Roman" pitchFamily="18" charset="0"/>
              </a:rPr>
              <a:t> from Constanta it is situated on the Casino </a:t>
            </a:r>
            <a:r>
              <a:rPr lang="en-US" dirty="0" err="1" smtClean="0">
                <a:latin typeface="Times New Roman" pitchFamily="18" charset="0"/>
                <a:cs typeface="Times New Roman" pitchFamily="18" charset="0"/>
              </a:rPr>
              <a:t>faleya</a:t>
            </a:r>
            <a:r>
              <a:rPr lang="en-US" dirty="0" smtClean="0">
                <a:latin typeface="Times New Roman" pitchFamily="18" charset="0"/>
                <a:cs typeface="Times New Roman" pitchFamily="18" charset="0"/>
              </a:rPr>
              <a:t>.</a:t>
            </a:r>
            <a:endParaRPr lang="en-US" dirty="0"/>
          </a:p>
        </p:txBody>
      </p:sp>
      <p:pic>
        <p:nvPicPr>
          <p:cNvPr id="15" name="Picture 4" descr="IMG_000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4800600"/>
            <a:ext cx="3733800" cy="1752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15312"/>
          </a:xfrm>
        </p:spPr>
        <p:txBody>
          <a:bodyPr>
            <a:normAutofit fontScale="90000"/>
          </a:bodyPr>
          <a:lstStyle/>
          <a:p>
            <a:r>
              <a:rPr lang="ro-RO" b="1" dirty="0" smtClean="0">
                <a:solidFill>
                  <a:schemeClr val="tx1"/>
                </a:solidFill>
              </a:rPr>
              <a:t>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r>
            <a:br>
              <a:rPr lang="ro-RO" b="1" dirty="0" smtClean="0">
                <a:solidFill>
                  <a:schemeClr val="tx1"/>
                </a:solidFill>
              </a:rPr>
            </a:br>
            <a:r>
              <a:rPr lang="ro-RO" b="1" dirty="0" smtClean="0">
                <a:solidFill>
                  <a:schemeClr val="tx1"/>
                </a:solidFill>
              </a:rPr>
              <a:t>          </a:t>
            </a:r>
            <a:r>
              <a:rPr lang="ro-RO" b="1" dirty="0" smtClean="0">
                <a:solidFill>
                  <a:schemeClr val="tx1"/>
                </a:solidFill>
                <a:latin typeface="Times New Roman" pitchFamily="18" charset="0"/>
                <a:cs typeface="Times New Roman" pitchFamily="18" charset="0"/>
              </a:rPr>
              <a:t/>
            </a:r>
            <a:br>
              <a:rPr lang="ro-RO" b="1" dirty="0" smtClean="0">
                <a:solidFill>
                  <a:schemeClr val="tx1"/>
                </a:solidFill>
                <a:latin typeface="Times New Roman" pitchFamily="18" charset="0"/>
                <a:cs typeface="Times New Roman" pitchFamily="18" charset="0"/>
              </a:rPr>
            </a:br>
            <a:endParaRPr lang="en-US" dirty="0"/>
          </a:p>
        </p:txBody>
      </p:sp>
      <p:pic>
        <p:nvPicPr>
          <p:cNvPr id="4" name="Content Placeholder 3" descr="Acvariul-Constanta.jpg"/>
          <p:cNvPicPr>
            <a:picLocks noGrp="1" noChangeAspect="1"/>
          </p:cNvPicPr>
          <p:nvPr>
            <p:ph idx="1"/>
          </p:nvPr>
        </p:nvPicPr>
        <p:blipFill>
          <a:blip r:embed="rId2" cstate="print"/>
          <a:stretch>
            <a:fillRect/>
          </a:stretch>
        </p:blipFill>
        <p:spPr>
          <a:xfrm>
            <a:off x="4343400" y="3505200"/>
            <a:ext cx="4191000" cy="2895599"/>
          </a:xfrm>
        </p:spPr>
      </p:pic>
      <p:sp>
        <p:nvSpPr>
          <p:cNvPr id="5" name="Rectangle 4"/>
          <p:cNvSpPr/>
          <p:nvPr/>
        </p:nvSpPr>
        <p:spPr>
          <a:xfrm>
            <a:off x="5105400" y="304800"/>
            <a:ext cx="3810000" cy="461665"/>
          </a:xfrm>
          <a:prstGeom prst="rect">
            <a:avLst/>
          </a:prstGeom>
        </p:spPr>
        <p:txBody>
          <a:bodyPr wrap="square">
            <a:spAutoFit/>
          </a:bodyPr>
          <a:lstStyle/>
          <a:p>
            <a:r>
              <a:rPr lang="en-US" sz="2400" dirty="0" smtClean="0"/>
              <a:t>The </a:t>
            </a:r>
            <a:r>
              <a:rPr lang="en-US" sz="2400" dirty="0" err="1" smtClean="0"/>
              <a:t>Dolphinarium</a:t>
            </a:r>
            <a:endParaRPr lang="en-US" sz="2400" dirty="0"/>
          </a:p>
        </p:txBody>
      </p:sp>
      <p:sp>
        <p:nvSpPr>
          <p:cNvPr id="7" name="Rectangle 6"/>
          <p:cNvSpPr/>
          <p:nvPr/>
        </p:nvSpPr>
        <p:spPr>
          <a:xfrm>
            <a:off x="152400" y="3657600"/>
            <a:ext cx="3950762" cy="461665"/>
          </a:xfrm>
          <a:prstGeom prst="rect">
            <a:avLst/>
          </a:prstGeom>
        </p:spPr>
        <p:txBody>
          <a:bodyPr wrap="none">
            <a:spAutoFit/>
          </a:bodyPr>
          <a:lstStyle/>
          <a:p>
            <a:r>
              <a:rPr lang="en-US" sz="2400" dirty="0" smtClean="0">
                <a:latin typeface="Times New Roman" pitchFamily="18" charset="0"/>
                <a:cs typeface="Times New Roman" pitchFamily="18" charset="0"/>
              </a:rPr>
              <a:t>The Aquarium from Constanta</a:t>
            </a:r>
            <a:endParaRPr lang="en-US" sz="2400" dirty="0"/>
          </a:p>
        </p:txBody>
      </p:sp>
      <p:pic>
        <p:nvPicPr>
          <p:cNvPr id="8" name="Content Placeholder 3" descr="delfinariu.jpg"/>
          <p:cNvPicPr>
            <a:picLocks noChangeAspect="1"/>
          </p:cNvPicPr>
          <p:nvPr/>
        </p:nvPicPr>
        <p:blipFill>
          <a:blip r:embed="rId3" cstate="print"/>
          <a:stretch>
            <a:fillRect/>
          </a:stretch>
        </p:blipFill>
        <p:spPr>
          <a:xfrm>
            <a:off x="381000" y="228600"/>
            <a:ext cx="4069291" cy="3051968"/>
          </a:xfrm>
          <a:prstGeom prst="rect">
            <a:avLst/>
          </a:prstGeom>
        </p:spPr>
      </p:pic>
      <p:pic>
        <p:nvPicPr>
          <p:cNvPr id="21506" name="Picture 2" descr="https://encrypted-tbn0.gstatic.com/images?q=tbn:ANd9GcQB1QFGsNyA1whHEi7QeWvGnnTUlmI__tfNVd67tBWQls_yDyI9Jw"/>
          <p:cNvPicPr>
            <a:picLocks noChangeAspect="1" noChangeArrowheads="1"/>
          </p:cNvPicPr>
          <p:nvPr/>
        </p:nvPicPr>
        <p:blipFill>
          <a:blip r:embed="rId4"/>
          <a:srcRect/>
          <a:stretch>
            <a:fillRect/>
          </a:stretch>
        </p:blipFill>
        <p:spPr bwMode="auto">
          <a:xfrm>
            <a:off x="5257800" y="1066800"/>
            <a:ext cx="2486025" cy="1838325"/>
          </a:xfrm>
          <a:prstGeom prst="rect">
            <a:avLst/>
          </a:prstGeom>
          <a:noFill/>
        </p:spPr>
      </p:pic>
      <p:pic>
        <p:nvPicPr>
          <p:cNvPr id="21508" name="Picture 4" descr="https://encrypted-tbn0.gstatic.com/images?q=tbn:ANd9GcSwXAaM-Fk0JDEs2LaYtVk98fib-A9PuQppRpl1RN5RR-v2fcAOkA"/>
          <p:cNvPicPr>
            <a:picLocks noChangeAspect="1" noChangeArrowheads="1"/>
          </p:cNvPicPr>
          <p:nvPr/>
        </p:nvPicPr>
        <p:blipFill>
          <a:blip r:embed="rId5"/>
          <a:srcRect/>
          <a:stretch>
            <a:fillRect/>
          </a:stretch>
        </p:blipFill>
        <p:spPr bwMode="auto">
          <a:xfrm>
            <a:off x="838200" y="4419600"/>
            <a:ext cx="2857500" cy="167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315200" cy="781048"/>
          </a:xfrm>
        </p:spPr>
        <p:txBody>
          <a:bodyPr/>
          <a:lstStyle/>
          <a:p>
            <a:r>
              <a:rPr lang="ro-RO" sz="4400" dirty="0" smtClean="0">
                <a:solidFill>
                  <a:schemeClr val="tx1"/>
                </a:solidFill>
                <a:latin typeface="Times New Roman" pitchFamily="18" charset="0"/>
                <a:cs typeface="Times New Roman" pitchFamily="18" charset="0"/>
              </a:rPr>
              <a:t>   </a:t>
            </a:r>
            <a:endParaRPr lang="en-US" sz="4400" dirty="0">
              <a:solidFill>
                <a:schemeClr val="tx1"/>
              </a:solidFill>
              <a:latin typeface="Times New Roman" pitchFamily="18" charset="0"/>
              <a:cs typeface="Times New Roman" pitchFamily="18" charset="0"/>
            </a:endParaRPr>
          </a:p>
        </p:txBody>
      </p:sp>
      <p:pic>
        <p:nvPicPr>
          <p:cNvPr id="7" name="Content Placeholder 3" descr="Catedrala-Ortodoxa-Sfintii-Apostoli-Petru-si-Pavel-Constanta.jpg"/>
          <p:cNvPicPr>
            <a:picLocks noGrp="1" noChangeAspect="1"/>
          </p:cNvPicPr>
          <p:nvPr>
            <p:ph idx="1"/>
          </p:nvPr>
        </p:nvPicPr>
        <p:blipFill>
          <a:blip r:embed="rId2" cstate="print"/>
          <a:stretch>
            <a:fillRect/>
          </a:stretch>
        </p:blipFill>
        <p:spPr>
          <a:xfrm>
            <a:off x="228600" y="228600"/>
            <a:ext cx="4495800" cy="4495800"/>
          </a:xfrm>
          <a:prstGeom prst="rect">
            <a:avLst/>
          </a:prstGeom>
        </p:spPr>
      </p:pic>
      <p:sp>
        <p:nvSpPr>
          <p:cNvPr id="8" name="Rectangle 7"/>
          <p:cNvSpPr/>
          <p:nvPr/>
        </p:nvSpPr>
        <p:spPr>
          <a:xfrm>
            <a:off x="5181600" y="1447800"/>
            <a:ext cx="3962400" cy="830997"/>
          </a:xfrm>
          <a:prstGeom prst="rect">
            <a:avLst/>
          </a:prstGeom>
        </p:spPr>
        <p:txBody>
          <a:bodyPr wrap="square">
            <a:spAutoFit/>
          </a:bodyPr>
          <a:lstStyle/>
          <a:p>
            <a:r>
              <a:rPr lang="en-US" sz="2400" dirty="0" smtClean="0"/>
              <a:t>The Orthodox Cathedral of Saints Peter and </a:t>
            </a:r>
            <a:r>
              <a:rPr lang="en-US" sz="2400" dirty="0" err="1" smtClean="0"/>
              <a:t>Pavel</a:t>
            </a:r>
            <a:endParaRPr lang="en-US" sz="2400" dirty="0"/>
          </a:p>
        </p:txBody>
      </p:sp>
      <p:pic>
        <p:nvPicPr>
          <p:cNvPr id="9" name="Picture 4" descr="mosquee"/>
          <p:cNvPicPr>
            <a:picLocks noChangeAspect="1" noChangeArrowheads="1"/>
          </p:cNvPicPr>
          <p:nvPr/>
        </p:nvPicPr>
        <p:blipFill>
          <a:blip r:embed="rId3"/>
          <a:srcRect/>
          <a:stretch>
            <a:fillRect/>
          </a:stretch>
        </p:blipFill>
        <p:spPr>
          <a:xfrm>
            <a:off x="5029200" y="2819400"/>
            <a:ext cx="3863975" cy="3835400"/>
          </a:xfrm>
          <a:prstGeom prst="rect">
            <a:avLst/>
          </a:prstGeom>
          <a:noFill/>
          <a:ln/>
        </p:spPr>
      </p:pic>
      <p:sp>
        <p:nvSpPr>
          <p:cNvPr id="13" name="Rectangle 12"/>
          <p:cNvSpPr/>
          <p:nvPr/>
        </p:nvSpPr>
        <p:spPr>
          <a:xfrm>
            <a:off x="228600" y="5029200"/>
            <a:ext cx="4572000" cy="1200329"/>
          </a:xfrm>
          <a:prstGeom prst="rect">
            <a:avLst/>
          </a:prstGeom>
        </p:spPr>
        <p:txBody>
          <a:bodyPr>
            <a:spAutoFit/>
          </a:bodyPr>
          <a:lstStyle/>
          <a:p>
            <a:r>
              <a:rPr lang="en-US" dirty="0" smtClean="0"/>
              <a:t>The mosque-</a:t>
            </a:r>
            <a:r>
              <a:rPr lang="en-US" dirty="0" err="1" smtClean="0"/>
              <a:t>muslim</a:t>
            </a:r>
            <a:r>
              <a:rPr lang="en-US" dirty="0" smtClean="0"/>
              <a:t> cult (built in </a:t>
            </a:r>
            <a:r>
              <a:rPr lang="en-US" dirty="0" err="1" smtClean="0"/>
              <a:t>moorish</a:t>
            </a:r>
            <a:r>
              <a:rPr lang="en-US" dirty="0" smtClean="0"/>
              <a:t> style</a:t>
            </a:r>
          </a:p>
          <a:p>
            <a:r>
              <a:rPr lang="en-US" dirty="0" smtClean="0"/>
              <a:t>). Mosque can be visited from the high tower. You can see the city view!</a:t>
            </a:r>
          </a:p>
          <a:p>
            <a:endParaRPr lang="en-US" dirty="0"/>
          </a:p>
        </p:txBody>
      </p:sp>
    </p:spTree>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130</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  “If somebody would want to designate one capital of  Romanian poetry and history,Constanta would have all the chances to be selected on top. This city was built on the ancient city Euxine Pontos. The Antiquity it is currently split from present by just one piece of land. This piece of land it is the way to go back in time over 2500 years and it is symbolic and fragile broden between tow countries of the time. The Milesian have laid the foundation stone in the middle of the VI century BC. They called it TOMIS and also outline the firm under the sign of the eagle and the delphin.</vt:lpstr>
      <vt:lpstr>  Pontic Heraclea Memnon of History (Asia Minor) recorded his name for the first time in 260 BC. This land it is full of the argonauts legends,ennobled by the hellenistic culture,of Burebista mastery, by the latin culture androman living,by the still unknown tomb of Publius Ovidius Naso,by  the crypts of christian martyrs and by the spiritual tomb of the great poet Eminescu. The bustling existence of the city reveals an indisputable fact: the city it was always the tru and rafined basis of the civilization.” – Ovidiu Dunăreanu</vt:lpstr>
      <vt:lpstr>  The Museum of National History and Argheologie Constanta </vt:lpstr>
      <vt:lpstr>The archaeological Park </vt:lpstr>
      <vt:lpstr>Slide 6</vt:lpstr>
      <vt:lpstr>Slide 7</vt:lpstr>
      <vt:lpstr>                                     </vt:lpstr>
      <vt:lpstr>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stefania</dc:creator>
  <cp:lastModifiedBy>stefania</cp:lastModifiedBy>
  <cp:revision>62</cp:revision>
  <dcterms:created xsi:type="dcterms:W3CDTF">2006-08-16T00:00:00Z</dcterms:created>
  <dcterms:modified xsi:type="dcterms:W3CDTF">2013-11-28T18:14:02Z</dcterms:modified>
</cp:coreProperties>
</file>